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18648" cy="173062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Системы мероприятий по защите плодовых насаждений (семечковые)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080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6046064"/>
              </p:ext>
            </p:extLst>
          </p:nvPr>
        </p:nvGraphicFramePr>
        <p:xfrm>
          <a:off x="323528" y="260648"/>
          <a:ext cx="8640962" cy="5120640"/>
        </p:xfrm>
        <a:graphic>
          <a:graphicData uri="http://schemas.openxmlformats.org/drawingml/2006/table">
            <a:tbl>
              <a:tblPr/>
              <a:tblGrid>
                <a:gridCol w="864096"/>
                <a:gridCol w="2308748"/>
                <a:gridCol w="2476254"/>
                <a:gridCol w="767994"/>
                <a:gridCol w="1110127"/>
                <a:gridCol w="686678"/>
                <a:gridCol w="427065"/>
              </a:tblGrid>
              <a:tr h="2229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Рост плодов (1 половина июня)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Опрыскивание инсектицидом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Яблонная плодожорка (личинки)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Сумитион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50%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Золон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35%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Перенекс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40,8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Шарпей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, 25 %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Семпай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, 5 %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Герольд, 25 %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в.с.к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1,6-2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2,-2,5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0,16-0,32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0,5-1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0,2-1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40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59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Рост плодов (1 половина июня)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Опрыскивание инсектицидом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Калифорнийская щитовка, клещи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При массовом отрождении бродяжек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Талстар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10%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1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Рост плодов (первая декада июля)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Выпуск трихограммы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Яблонная плодожорка </a:t>
                      </a:r>
                      <a:r>
                        <a:rPr lang="en-US" sz="1400">
                          <a:effectLst/>
                          <a:latin typeface="Times New Roman"/>
                          <a:ea typeface="Times New Roman"/>
                        </a:rPr>
                        <a:t>II</a:t>
                      </a: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 поколение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Сумма эффективных Т 627±46</a:t>
                      </a:r>
                      <a:r>
                        <a:rPr lang="ru-RU" sz="1400" baseline="30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С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Трихограмма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150-200 тыс. особей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4021" marR="340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307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3372357"/>
              </p:ext>
            </p:extLst>
          </p:nvPr>
        </p:nvGraphicFramePr>
        <p:xfrm>
          <a:off x="251520" y="692697"/>
          <a:ext cx="8640959" cy="5559188"/>
        </p:xfrm>
        <a:graphic>
          <a:graphicData uri="http://schemas.openxmlformats.org/drawingml/2006/table">
            <a:tbl>
              <a:tblPr/>
              <a:tblGrid>
                <a:gridCol w="1080120"/>
                <a:gridCol w="2137914"/>
                <a:gridCol w="2110558"/>
                <a:gridCol w="1106877"/>
                <a:gridCol w="1100952"/>
                <a:gridCol w="681003"/>
                <a:gridCol w="423535"/>
              </a:tblGrid>
              <a:tr h="18979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Рост плодов (первая декада июля)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Опрыскивание инсектицидом 2-х кратное с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интервало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7-8 дней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Гусеницы яблонной плодожорки      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II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поколение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5 самцов до середины июля. 3 самца – со второй половины 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Лепидоцид, ж +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Битоксибацилин, ж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4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87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Начало образования черешковой ямки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Механическая обработка почвы в приствольной полосе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Сорняки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5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Середина июля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Опрыскивание инсектицидом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Листовертки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2 питающиеся гусеницы на 100 плодов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Лепидоцид, ж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Каратэ, 5% к.э.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Бульдок 2,5% к.э.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0,4-0,8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0,25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9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Первая половина августа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Опрыскивание фунгицидом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Мучнистая роса, парша, плодовые гнили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Топсин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-М 70%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Планриз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Бактофит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1-2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1-2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0234" marR="40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187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Система защиты косточковых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0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4354434"/>
              </p:ext>
            </p:extLst>
          </p:nvPr>
        </p:nvGraphicFramePr>
        <p:xfrm>
          <a:off x="251520" y="692695"/>
          <a:ext cx="8640959" cy="5536656"/>
        </p:xfrm>
        <a:graphic>
          <a:graphicData uri="http://schemas.openxmlformats.org/drawingml/2006/table">
            <a:tbl>
              <a:tblPr/>
              <a:tblGrid>
                <a:gridCol w="1152128"/>
                <a:gridCol w="2376264"/>
                <a:gridCol w="2147786"/>
                <a:gridCol w="846825"/>
                <a:gridCol w="1012962"/>
                <a:gridCol w="681283"/>
                <a:gridCol w="423711"/>
              </a:tblGrid>
              <a:tr h="922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До распускания почек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Опрыскивание инсектицидом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Комплекс вредителей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раз в 3 года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Препарат 30, 76% ММЭ.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41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Набухание почек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Опрыскивание фунгицидом (голубое профилактическое)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Монилиальный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ожог,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клястероспориоз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коккомикоз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, курчавость листьев персика, кармашки слив и др.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Медный купорос 98%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р.п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Бордоская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жидкость 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34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Белый бутон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Опрыскивание фунгицидом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Комплекс болезней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Хлорокись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меди 90%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Тоспин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М 70%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4-5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1,-2,9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6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Начало цветения (для сливы – через 5-10 дней после цветения)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Опрыскивание фунгицидом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Комплекс болезней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Тоспин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М 70%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1,0-2,9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5016" marR="450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39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360838"/>
              </p:ext>
            </p:extLst>
          </p:nvPr>
        </p:nvGraphicFramePr>
        <p:xfrm>
          <a:off x="251520" y="260647"/>
          <a:ext cx="8640959" cy="5871986"/>
        </p:xfrm>
        <a:graphic>
          <a:graphicData uri="http://schemas.openxmlformats.org/drawingml/2006/table">
            <a:tbl>
              <a:tblPr/>
              <a:tblGrid>
                <a:gridCol w="1152128"/>
                <a:gridCol w="2232248"/>
                <a:gridCol w="2291802"/>
                <a:gridCol w="846826"/>
                <a:gridCol w="1012961"/>
                <a:gridCol w="681283"/>
                <a:gridCol w="423711"/>
              </a:tblGrid>
              <a:tr h="16274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Начало цветения (для сливы – через 5-10 дней после цветения)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Опрыскивание инсектицидом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Пилильщики, вишневые трубковерты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Карбофос 50% к.э.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Актеллик 50% к.э.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Фуфанон 57% к.э.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1,6-2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1,6-2,4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15,2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99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Летний период – рост плодов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Опрыскивание одним из препаратов через 5-9 дней после массового лета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Сливовая и восточная плодожорки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Сумма эффективных Т 190-200</a:t>
                      </a:r>
                      <a:r>
                        <a:rPr lang="ru-RU" sz="1200" baseline="300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С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10 и более бабочек на 1 ловушку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Сумитион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50%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Инсегар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25%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Бульдок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25%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Лепидоцид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, ж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Битоксибацилин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, ж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1-2,4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0,25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08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Начало окрашивания плодов на поздних сортах вишни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Опрыскивание инсектицидом при сумме эффективных Т 190±20</a:t>
                      </a:r>
                      <a:r>
                        <a:rPr lang="ru-RU" sz="1200" baseline="30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С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Вишневая муха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Актеллик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50%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1,6-2,4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6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Начало листопада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Опрыскивание фунгицидом 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Комплекс болезней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Бордоская жидкость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10-20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32661" marR="32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235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Система защиты виноградников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9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5177025"/>
              </p:ext>
            </p:extLst>
          </p:nvPr>
        </p:nvGraphicFramePr>
        <p:xfrm>
          <a:off x="251520" y="188640"/>
          <a:ext cx="8568951" cy="4582292"/>
        </p:xfrm>
        <a:graphic>
          <a:graphicData uri="http://schemas.openxmlformats.org/drawingml/2006/table">
            <a:tbl>
              <a:tblPr/>
              <a:tblGrid>
                <a:gridCol w="936104"/>
                <a:gridCol w="2376264"/>
                <a:gridCol w="2314174"/>
                <a:gridCol w="755299"/>
                <a:gridCol w="1091778"/>
                <a:gridCol w="675327"/>
                <a:gridCol w="420005"/>
              </a:tblGrid>
              <a:tr h="10257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Период покоя (ноябрь-март)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Глубокая вспашка, внесение удобрений, полив. Вырезка и уничтожение больных частей куста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Комплекс вредителей и болезней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0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Период покоя (ноябрь-март)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Искореняющее опрыскивание в очагах поражения предыдущей вегетации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Антракноз, черная пятнистость, бактериальный рак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клещи, червецы, щитовки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Препарат 30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76% ММЭ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12-37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61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Осенью или рано весной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Опрыскивание вегетирующих сорняков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Однолетние и многолетние сорняки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лоза старше 3-х лет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Ураган 36%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в.р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Раундап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36%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в.р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Раунд 36%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в.р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Торнадо, 36%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в.р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2-4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2-4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2-4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2-4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8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Осенью или рано весной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Резервное голубое опрыскивание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Запас зимующих возбудителей болезней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Бордоская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жидкость 3%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30-60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68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6972425"/>
              </p:ext>
            </p:extLst>
          </p:nvPr>
        </p:nvGraphicFramePr>
        <p:xfrm>
          <a:off x="179512" y="218513"/>
          <a:ext cx="8712968" cy="5777706"/>
        </p:xfrm>
        <a:graphic>
          <a:graphicData uri="http://schemas.openxmlformats.org/drawingml/2006/table">
            <a:tbl>
              <a:tblPr/>
              <a:tblGrid>
                <a:gridCol w="1080120"/>
                <a:gridCol w="2448272"/>
                <a:gridCol w="2192712"/>
                <a:gridCol w="767994"/>
                <a:gridCol w="1110128"/>
                <a:gridCol w="686677"/>
                <a:gridCol w="427065"/>
              </a:tblGrid>
              <a:tr h="3046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Набухание и распускание почек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Опрыскивание одним из препаратов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Скосари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пяденецы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, червецы, паутинный клещ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Рогор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С новый 40%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Данадим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, 40 %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Бином, 40 %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Ниссоран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10%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Би-58 новый 38%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Апполо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50%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с.к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Маврик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2</a:t>
                      </a: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F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ФЛО 22,3%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Фуфанон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57%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Битоксибацилин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, ж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1,2-3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1,2-3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1,2-3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0,24-0,36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1,1-2,8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0,24-0,36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0,24-0,36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5-6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40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40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60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17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Набухание и распускание почек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По очагам поражения при благоприятных условиях развития болезней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Антракноз, черная пятнистость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Бордоская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жидкость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Сандофан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М8 64%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10-15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2,0-2,5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41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Образование на побегах 3-4 листьев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Опрыскивание одним из препаратов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Клещи: садовый, паутинный, галловый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 клеща на лист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Маврик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2</a:t>
                      </a: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F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ФЛО 22,3%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Омайт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30%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Ортус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5%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с.к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Неорон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50%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Каратэ 5%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0,24-0,36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1,6-2,4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0,6-0,9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1,2-1,8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0,32-0,48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60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</a:txBody>
                  <a:tcPr marL="48882" marR="48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322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394809"/>
              </p:ext>
            </p:extLst>
          </p:nvPr>
        </p:nvGraphicFramePr>
        <p:xfrm>
          <a:off x="251520" y="332656"/>
          <a:ext cx="8712968" cy="5184576"/>
        </p:xfrm>
        <a:graphic>
          <a:graphicData uri="http://schemas.openxmlformats.org/drawingml/2006/table">
            <a:tbl>
              <a:tblPr/>
              <a:tblGrid>
                <a:gridCol w="1244710"/>
                <a:gridCol w="2139666"/>
                <a:gridCol w="1080120"/>
                <a:gridCol w="1656184"/>
                <a:gridCol w="1584176"/>
                <a:gridCol w="648072"/>
                <a:gridCol w="360040"/>
              </a:tblGrid>
              <a:tr h="1296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Образование 5-6  листьев (длина побегов 25-30 см)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Опрыскивание одним из препаратов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Оидиум, серая гниль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При первых признаках болезни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Байлетон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25%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/>
                          <a:ea typeface="Times New Roman"/>
                        </a:rPr>
                        <a:t>Ровраль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50%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mtClean="0">
                          <a:effectLst/>
                          <a:latin typeface="Times New Roman"/>
                          <a:ea typeface="Times New Roman"/>
                        </a:rPr>
                        <a:t>0,15-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mtClean="0">
                          <a:effectLst/>
                          <a:latin typeface="Times New Roman"/>
                          <a:ea typeface="Times New Roman"/>
                        </a:rPr>
                        <a:t>0,3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smtClean="0">
                          <a:effectLst/>
                          <a:latin typeface="Times New Roman"/>
                          <a:ea typeface="Times New Roman"/>
                        </a:rPr>
                        <a:t>1,5-2,2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smtClean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Образование 5-6  листьев (длина побегов 25-30 см)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Сближенные 2-х кратные обработки (интервал 6-7 дней)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Оидиум, серая гниль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При первых признаках болезни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Бактофит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ПС-2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Планриз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Кумулус ДФ в.д.г.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2,5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6-9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Обособление бутонов в соцветиях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Обязательное резервное опрыскивание при влажной погоде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Милдью, антракноз, черная пятнистость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Один из рекомендованных выше фунгицидов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Обособление бутонов в соцветиях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2-х кратная обработка с интервалом 8-10 дней; при сухой погоде 12-15 дней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Оидиум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В местах повышенной опасности поражения соцветий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Триходермин +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Планриз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84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0739475"/>
              </p:ext>
            </p:extLst>
          </p:nvPr>
        </p:nvGraphicFramePr>
        <p:xfrm>
          <a:off x="323528" y="116632"/>
          <a:ext cx="8640960" cy="6622045"/>
        </p:xfrm>
        <a:graphic>
          <a:graphicData uri="http://schemas.openxmlformats.org/drawingml/2006/table">
            <a:tbl>
              <a:tblPr/>
              <a:tblGrid>
                <a:gridCol w="1080120"/>
                <a:gridCol w="1977012"/>
                <a:gridCol w="1983428"/>
                <a:gridCol w="864096"/>
                <a:gridCol w="1254945"/>
                <a:gridCol w="646953"/>
                <a:gridCol w="834406"/>
              </a:tblGrid>
              <a:tr h="9193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Обособление бутонов в соцветиях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Выпуск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габробракона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2-х кратно с интервалом 5-7 дней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Листовертки </a:t>
                      </a: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I</a:t>
                      </a: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 поколения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Отрождение гусениц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Габробракон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800-1000 шт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29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Обособление бутонов в соцветиях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Опрыскивание одним из препаратов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Листовертки </a:t>
                      </a: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I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поколения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Отрождение гусениц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Каратэ 5%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Децис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2,5%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Циткор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, 25 %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Кинмикс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5%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Талстар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10%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Ровикурт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25%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Шерпа 25%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Данадим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, 40 %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0,32-0,48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0,4-0,6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0,26-0,38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0,18-0,72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0,16-0,24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0,8-1,2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0,26-0,38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1,1-2,8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93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Обособление бутонов в соцветиях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Сближенные обработки через 6-7 дней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Листовертки </a:t>
                      </a: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I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поколения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Отрождение гусениц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Лепидоцид, ж +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Битоксибацилин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2+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08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Завязывание – начало роста ягод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Обработка фунгицидами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Милдью, антракноз, черная пятнистость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Один из рекомендованных выше фунгицидов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29498" marR="29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08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Завязывание – начало роста ягод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Опрыскивание одним из препаратов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Листовертки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II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поколения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Через 8-10 дней после начала лета бабочек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Каратэ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5% </a:t>
                      </a:r>
                      <a:r>
                        <a:rPr lang="ru-RU" sz="1400" dirty="0" err="1" smtClean="0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Таран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10%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/>
                          <a:ea typeface="Times New Roman"/>
                        </a:rPr>
                        <a:t>Суми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-альфа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5%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Кинмикс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5%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err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0,32-0,48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0,16-0,24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0,4-0,6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0,18-0,72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91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5518631"/>
              </p:ext>
            </p:extLst>
          </p:nvPr>
        </p:nvGraphicFramePr>
        <p:xfrm>
          <a:off x="251517" y="620713"/>
          <a:ext cx="8712970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710"/>
                <a:gridCol w="1707621"/>
                <a:gridCol w="1368152"/>
                <a:gridCol w="936104"/>
                <a:gridCol w="1296144"/>
                <a:gridCol w="1152128"/>
                <a:gridCol w="10081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Фаза развития  растений, сроки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Вредные объекты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ЭПВ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Препарат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Норма расхода л/т, л/га, кг/т, кг/га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Сроки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ожида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Осень – зима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Уборка и сжигание листьев, выкорчевка поврежденных деревьев. Очистка отмершей коры от штамбов, прореживание кроны, обрезка и уничтожение пораженных болезнями ветвей.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Побелка штамбов и ветвей.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Сбор и уничтожение мумифицированных плодов, гнезд боярышницы, златогузки, яиц кольчатого шелкопряда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Комплекс вредителей и болезней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Известковое молоко, 80%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156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8157765"/>
              </p:ext>
            </p:extLst>
          </p:nvPr>
        </p:nvGraphicFramePr>
        <p:xfrm>
          <a:off x="251520" y="260648"/>
          <a:ext cx="8712966" cy="5817329"/>
        </p:xfrm>
        <a:graphic>
          <a:graphicData uri="http://schemas.openxmlformats.org/drawingml/2006/table">
            <a:tbl>
              <a:tblPr/>
              <a:tblGrid>
                <a:gridCol w="1080120"/>
                <a:gridCol w="2448272"/>
                <a:gridCol w="2016224"/>
                <a:gridCol w="944482"/>
                <a:gridCol w="1110127"/>
                <a:gridCol w="686677"/>
                <a:gridCol w="427064"/>
              </a:tblGrid>
              <a:tr h="1501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Рост ягод – начало созревания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Комплекс агротехнических мероприятий по уходу за кустами: создание неблагоприятных условий для развития болезней, создание условий для хорошего покрытия препаратами, подвязка, чеканка, борьба с сорняками, полив и подкормка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Комплекс вредных организмов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5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Рост ягод – начало созревания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Сближенные обработки через 6-7 дней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Листовертки </a:t>
                      </a: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II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поколения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Отрождение гусениц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Лепидоцид, ж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Лепидоцид, ж +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Битоксибацилин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3-4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7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Рост ягод – начало созревания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Выпуск энтомофагов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Листовертки </a:t>
                      </a: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II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поколения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Отрождение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гусениц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Габробракон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Дибрахис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800-1000 шт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7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Рост ягод – начало созревания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Обработка фунгицидами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Милдью, антракноз, черная пятнистость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Один из рекомендованных выше фунгицидов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Бактофит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, ж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9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Рост ягод – начало созревания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Листовертки </a:t>
                      </a: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III</a:t>
                      </a: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 поколения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Отрождение гусениц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Лепидоцид, ж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3-4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53637" marR="53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168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482028"/>
              </p:ext>
            </p:extLst>
          </p:nvPr>
        </p:nvGraphicFramePr>
        <p:xfrm>
          <a:off x="611560" y="764705"/>
          <a:ext cx="8064897" cy="5437735"/>
        </p:xfrm>
        <a:graphic>
          <a:graphicData uri="http://schemas.openxmlformats.org/drawingml/2006/table">
            <a:tbl>
              <a:tblPr/>
              <a:tblGrid>
                <a:gridCol w="711428"/>
                <a:gridCol w="2292070"/>
                <a:gridCol w="2181078"/>
                <a:gridCol w="821862"/>
                <a:gridCol w="1122354"/>
                <a:gridCol w="540806"/>
                <a:gridCol w="395299"/>
              </a:tblGrid>
              <a:tr h="18279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Осень – зима 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Раскладывание приманок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Мышевидные грызуны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Бактероденцид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Фосфид цинка 80%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2-4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3-4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18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Осень – зима 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Обмазка штамбов смесью из 2-х частей глины и 1 части коровяка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Яблонная стеклянница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При сильном заражении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5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Осень – зима 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Культивация междурядий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Сорняки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4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До распускания почек </a:t>
                      </a: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 +4</a:t>
                      </a:r>
                      <a:r>
                        <a:rPr lang="ru-RU" sz="1200" baseline="30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С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Искореняющее опрыскивание (1 раз в 3 года)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Калифорнийская щитовка и др. вредители, комплекс болезней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 лич. на 200 см ветки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Препарат 30, 76% ММЭ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 раз в 3 года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Зеленый конус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Голубое опрыскивание (профилактическое)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Парша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Бордоская жидкость 3-4%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30-60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18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Зеленый конус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Комбинированное опрыскивание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Парша, мучнистая роса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Бордоская жидкость 3% +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Сера кол. 1,5% с.п.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30 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1974" marR="419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415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499273"/>
              </p:ext>
            </p:extLst>
          </p:nvPr>
        </p:nvGraphicFramePr>
        <p:xfrm>
          <a:off x="251522" y="260648"/>
          <a:ext cx="8640958" cy="5900123"/>
        </p:xfrm>
        <a:graphic>
          <a:graphicData uri="http://schemas.openxmlformats.org/drawingml/2006/table">
            <a:tbl>
              <a:tblPr/>
              <a:tblGrid>
                <a:gridCol w="864094"/>
                <a:gridCol w="2353940"/>
                <a:gridCol w="2455789"/>
                <a:gridCol w="761646"/>
                <a:gridCol w="1100952"/>
                <a:gridCol w="681002"/>
                <a:gridCol w="423535"/>
              </a:tblGrid>
              <a:tr h="28095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Зеленый конус, выдвижение бутонов</a:t>
                      </a:r>
                    </a:p>
                  </a:txBody>
                  <a:tcPr marL="49303" marR="49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Опрыскивание фунгицидом</a:t>
                      </a:r>
                    </a:p>
                  </a:txBody>
                  <a:tcPr marL="49303" marR="49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Мучнистая роса</a:t>
                      </a:r>
                    </a:p>
                  </a:txBody>
                  <a:tcPr marL="49303" marR="49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При сильной инфекции</a:t>
                      </a:r>
                    </a:p>
                  </a:txBody>
                  <a:tcPr marL="49303" marR="49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Топаз 10% к.э.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Вектра 10% с.к.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Скор 25% к.э.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Богард 12% к.э.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Байлетон 25% с.п.</a:t>
                      </a:r>
                    </a:p>
                  </a:txBody>
                  <a:tcPr marL="49303" marR="49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0,3-0,4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0,4</a:t>
                      </a:r>
                    </a:p>
                  </a:txBody>
                  <a:tcPr marL="49303" marR="49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</a:txBody>
                  <a:tcPr marL="49303" marR="49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05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Зеленый конус, выдвижение бутонов</a:t>
                      </a:r>
                    </a:p>
                  </a:txBody>
                  <a:tcPr marL="49303" marR="49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Опрыскивание инсектицидом в очагах распространения</a:t>
                      </a:r>
                    </a:p>
                  </a:txBody>
                  <a:tcPr marL="49303" marR="49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Яблонный цветоед</a:t>
                      </a:r>
                    </a:p>
                  </a:txBody>
                  <a:tcPr marL="49303" marR="49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15%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поврежд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 почек, 30-40 жуков /1 дерево</a:t>
                      </a:r>
                    </a:p>
                  </a:txBody>
                  <a:tcPr marL="49303" marR="49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Дурсбан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40,8%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Пиренекс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40,8%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Сайрен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, 48 %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Нурелл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-Д 55%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Данитол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ФЛО 10%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49303" marR="49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1,5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1,0-1,5</a:t>
                      </a:r>
                    </a:p>
                  </a:txBody>
                  <a:tcPr marL="49303" marR="49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40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</a:txBody>
                  <a:tcPr marL="49303" marR="49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272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194658"/>
              </p:ext>
            </p:extLst>
          </p:nvPr>
        </p:nvGraphicFramePr>
        <p:xfrm>
          <a:off x="251521" y="332656"/>
          <a:ext cx="8712966" cy="4435192"/>
        </p:xfrm>
        <a:graphic>
          <a:graphicData uri="http://schemas.openxmlformats.org/drawingml/2006/table">
            <a:tbl>
              <a:tblPr/>
              <a:tblGrid>
                <a:gridCol w="1224135"/>
                <a:gridCol w="2020715"/>
                <a:gridCol w="2476254"/>
                <a:gridCol w="767994"/>
                <a:gridCol w="1110127"/>
                <a:gridCol w="686677"/>
                <a:gridCol w="427064"/>
              </a:tblGrid>
              <a:tr h="20882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Весна – лето </a:t>
                      </a:r>
                    </a:p>
                  </a:txBody>
                  <a:tcPr marL="39418" marR="39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Опрыскивание междурядий гербицидом</a:t>
                      </a:r>
                    </a:p>
                  </a:txBody>
                  <a:tcPr marL="39418" marR="39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Однолетние и многолетние сорняки</a:t>
                      </a:r>
                    </a:p>
                  </a:txBody>
                  <a:tcPr marL="39418" marR="39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9418" marR="39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Ураган 36%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в.р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Раундап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36%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в.р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Раунд 36%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в.р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Торнадо, 36%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в.р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418" marR="39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2-4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2-4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2-4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2-4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9418" marR="39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9418" marR="39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3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Выдвижение соцветий - розовый бутон</a:t>
                      </a:r>
                    </a:p>
                  </a:txBody>
                  <a:tcPr marL="39418" marR="39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Опрыскивание инсектицидом</a:t>
                      </a:r>
                    </a:p>
                  </a:txBody>
                  <a:tcPr marL="39418" marR="39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Листовертки (ивовая, кривоусая и др.), листогрызущие гусеницы, долгоносики</a:t>
                      </a:r>
                    </a:p>
                  </a:txBody>
                  <a:tcPr marL="39418" marR="39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4-6% поврежденных соцветий</a:t>
                      </a:r>
                    </a:p>
                  </a:txBody>
                  <a:tcPr marL="39418" marR="39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Фуфанон 57% к.э.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Каратэ 5% к.э.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Демилин 25% с.п.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Маврик 2</a:t>
                      </a:r>
                      <a:r>
                        <a:rPr lang="en-US" sz="1400">
                          <a:effectLst/>
                          <a:latin typeface="Times New Roman"/>
                          <a:ea typeface="Times New Roman"/>
                        </a:rPr>
                        <a:t>F </a:t>
                      </a: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ФЛО 22,3% к.э.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Децис 2,5% к.э.</a:t>
                      </a:r>
                    </a:p>
                  </a:txBody>
                  <a:tcPr marL="39418" marR="39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0,4-0,8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1-2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0,8-1,6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0,5-1</a:t>
                      </a:r>
                    </a:p>
                  </a:txBody>
                  <a:tcPr marL="39418" marR="39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</a:txBody>
                  <a:tcPr marL="39418" marR="39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79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0854794"/>
              </p:ext>
            </p:extLst>
          </p:nvPr>
        </p:nvGraphicFramePr>
        <p:xfrm>
          <a:off x="323528" y="476671"/>
          <a:ext cx="8568953" cy="4661399"/>
        </p:xfrm>
        <a:graphic>
          <a:graphicData uri="http://schemas.openxmlformats.org/drawingml/2006/table">
            <a:tbl>
              <a:tblPr/>
              <a:tblGrid>
                <a:gridCol w="755893"/>
                <a:gridCol w="2435324"/>
                <a:gridCol w="2435324"/>
                <a:gridCol w="755301"/>
                <a:gridCol w="1091778"/>
                <a:gridCol w="675327"/>
                <a:gridCol w="420006"/>
              </a:tblGrid>
              <a:tr h="22322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Выдвижение соцветий – розовый бутон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Опрыскивание инсектицидом (в часы, когда нет лета пчел)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Открыто живущие гусеницы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Рогор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С новый 40%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Данадим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, 40 %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Бином, 40 %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Нурелл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-Д 55%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Лепидоцид,ж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Битоксибацилин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, ж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0,8-2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0,8-2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0,8-2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1,5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Выдвижение соцветий - розовый бутон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Опрыскивание акарицидом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Красный плодовый клещ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2000 яиц на 2 погонный м 1-3-х летних ветвей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Апполо 50% с.к.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Ниссоран 10% с.п.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0,4-0,5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0,4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8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Розовый бутон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Опрыскивание инсектицидом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Боярышница, трубковерты, яблонный пилильщик, многовольтинные листовертки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2-3 особи на 1 погонный м ветвей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Карбофос 50% к.э.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Лепидоцид, ж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Битоксибацилин, ж.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40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2088" marR="420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849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1224058"/>
              </p:ext>
            </p:extLst>
          </p:nvPr>
        </p:nvGraphicFramePr>
        <p:xfrm>
          <a:off x="251519" y="548680"/>
          <a:ext cx="8608911" cy="4500252"/>
        </p:xfrm>
        <a:graphic>
          <a:graphicData uri="http://schemas.openxmlformats.org/drawingml/2006/table">
            <a:tbl>
              <a:tblPr/>
              <a:tblGrid>
                <a:gridCol w="759417"/>
                <a:gridCol w="2446681"/>
                <a:gridCol w="2446681"/>
                <a:gridCol w="758821"/>
                <a:gridCol w="1096870"/>
                <a:gridCol w="700443"/>
                <a:gridCol w="399998"/>
              </a:tblGrid>
              <a:tr h="7610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Розовый бутон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Опрыскивание инсектицидом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Калифорнийская щитовка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2-3 особи на 1 пог. м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Талстар 10% к.э.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2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Розовый бутон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Опрыскивание акарицидом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Клещи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 клеща на лист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Талстар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10%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Ортус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5%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с.к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Омайт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57%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Санмайт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20%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0,5-0,75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9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Розовый бутон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Опрыскивание фунгицидом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Мучнистая роса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Топаз 10% к.э.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Импакт 25% с.к.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2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Розовый бутон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Опрыскивание фунгицидом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Парша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Скор 25%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Вектра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10%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с.к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Рубиган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12%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Фундазол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50%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1-2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36034" marR="36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90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1951994"/>
              </p:ext>
            </p:extLst>
          </p:nvPr>
        </p:nvGraphicFramePr>
        <p:xfrm>
          <a:off x="179512" y="404664"/>
          <a:ext cx="8784977" cy="5762253"/>
        </p:xfrm>
        <a:graphic>
          <a:graphicData uri="http://schemas.openxmlformats.org/drawingml/2006/table">
            <a:tbl>
              <a:tblPr/>
              <a:tblGrid>
                <a:gridCol w="774949"/>
                <a:gridCol w="2496719"/>
                <a:gridCol w="2496719"/>
                <a:gridCol w="774341"/>
                <a:gridCol w="1119302"/>
                <a:gridCol w="692353"/>
                <a:gridCol w="430594"/>
              </a:tblGrid>
              <a:tr h="20134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После цветения (при опадании 75% лепестков)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Опрыскивание фунгицидом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Мучнистая роса, парша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Топсин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-М 70%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Байлетон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25%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Топаз 10%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Раек, 25%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1-2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0,4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0,4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0,15-0,2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2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После цветения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Опрыскивание акарицидом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Клещи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3 клеща на лист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Ортус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5%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с.к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Омайт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57%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Митак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20%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0,5-0,75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64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После цветения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Опрыскивание инсектицидом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Бабочки яблонной плодожорки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Листовертки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5 бабочек в среднем за 5 дней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5гус/100 розеток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Сумма эф. </a:t>
                      </a:r>
                      <a:r>
                        <a:rPr lang="en-US" sz="1400">
                          <a:effectLst/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 146±20 </a:t>
                      </a:r>
                      <a:r>
                        <a:rPr lang="ru-RU" sz="1400" baseline="300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С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Инсегар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25%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Димилин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25%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с.п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0,6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</a:p>
                  </a:txBody>
                  <a:tcPr marL="39518" marR="395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11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53557"/>
              </p:ext>
            </p:extLst>
          </p:nvPr>
        </p:nvGraphicFramePr>
        <p:xfrm>
          <a:off x="251520" y="332655"/>
          <a:ext cx="8640961" cy="5793508"/>
        </p:xfrm>
        <a:graphic>
          <a:graphicData uri="http://schemas.openxmlformats.org/drawingml/2006/table">
            <a:tbl>
              <a:tblPr/>
              <a:tblGrid>
                <a:gridCol w="1008112"/>
                <a:gridCol w="2209923"/>
                <a:gridCol w="2455790"/>
                <a:gridCol w="761647"/>
                <a:gridCol w="1100952"/>
                <a:gridCol w="681002"/>
                <a:gridCol w="423535"/>
              </a:tblGrid>
              <a:tr h="10646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После цветения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Опрыскивание инсектицидом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Яблонный пилильщик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При повреждении 1% завязей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Дурсбан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40,8%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40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08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После цветения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Опрыскивание инсектицидом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Розанная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листовертка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Более 10-15% поврежденных листьев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Дурсбан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40,8%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к.э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2,0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40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69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Опадание избыточной завязи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Опрыскивание фунгицидом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Мучнистая роса, парша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Скор 25% к.э.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Раек, 25% к.э.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Топаз 10% к.э.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0,15-0,2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0,4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1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Через 8-12 дней после окончания цветения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Выпуск трихограммы в начале яйцекладки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Яблонная плодожорка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Трихограмма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150-200 тыс. особей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47567" marR="47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32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100</TotalTime>
  <Words>1772</Words>
  <Application>Microsoft Office PowerPoint</Application>
  <PresentationFormat>Экран (4:3)</PresentationFormat>
  <Paragraphs>945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Открытая</vt:lpstr>
      <vt:lpstr>Системы мероприятий по защите плодовых насаждений (семечковые)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Система защиты косточковых</vt:lpstr>
      <vt:lpstr>Презентация PowerPoint</vt:lpstr>
      <vt:lpstr>Презентация PowerPoint</vt:lpstr>
      <vt:lpstr>Система защиты виноградников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мероприятий по защите плодовых насаждений (семечковые)</dc:title>
  <dc:creator>АК_35_1</dc:creator>
  <cp:lastModifiedBy>Химия</cp:lastModifiedBy>
  <cp:revision>9</cp:revision>
  <dcterms:created xsi:type="dcterms:W3CDTF">2020-12-01T11:17:27Z</dcterms:created>
  <dcterms:modified xsi:type="dcterms:W3CDTF">2020-12-04T12:49:57Z</dcterms:modified>
</cp:coreProperties>
</file>